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58" r:id="rId4"/>
    <p:sldId id="259" r:id="rId5"/>
    <p:sldId id="260" r:id="rId6"/>
    <p:sldId id="265" r:id="rId7"/>
    <p:sldId id="268" r:id="rId8"/>
    <p:sldId id="266" r:id="rId9"/>
    <p:sldId id="262" r:id="rId10"/>
    <p:sldId id="269" r:id="rId11"/>
    <p:sldId id="270" r:id="rId12"/>
    <p:sldId id="271" r:id="rId13"/>
    <p:sldId id="264"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7599"/>
    <a:srgbClr val="EBA0A2"/>
    <a:srgbClr val="D640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p:scale>
          <a:sx n="75" d="100"/>
          <a:sy n="75" d="100"/>
        </p:scale>
        <p:origin x="893" y="168"/>
      </p:cViewPr>
      <p:guideLst>
        <p:guide orient="horz" pos="218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2" Type="http://schemas.openxmlformats.org/officeDocument/2006/relationships/image" Target="../media/image18.svg"/><Relationship Id="rId1"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8.svg"/><Relationship Id="rId1"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CC4933-CF4A-4002-B801-7796356061A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C11749E-DFC5-4C25-89F5-8F8F8943BBEF}">
      <dgm:prSet custT="1"/>
      <dgm:spPr/>
      <dgm:t>
        <a:bodyPr/>
        <a:lstStyle/>
        <a:p>
          <a:pPr>
            <a:lnSpc>
              <a:spcPct val="100000"/>
            </a:lnSpc>
          </a:pPr>
          <a:r>
            <a:rPr lang="en-US" sz="1400" dirty="0">
              <a:latin typeface="Bahnschrift Light" panose="020B0502040204020203" pitchFamily="34" charset="0"/>
            </a:rPr>
            <a:t>Use digital color histograms to segment regions of interest in an image.</a:t>
          </a:r>
        </a:p>
      </dgm:t>
    </dgm:pt>
    <dgm:pt modelId="{E28BA7AA-496D-4FC4-90CD-E0CC115D9517}" type="parTrans" cxnId="{254C3BFE-1CEE-428D-9EE8-611E71783EF7}">
      <dgm:prSet/>
      <dgm:spPr/>
      <dgm:t>
        <a:bodyPr/>
        <a:lstStyle/>
        <a:p>
          <a:endParaRPr lang="en-US" sz="2000">
            <a:latin typeface="Bahnschrift Light" panose="020B0502040204020203" pitchFamily="34" charset="0"/>
          </a:endParaRPr>
        </a:p>
      </dgm:t>
    </dgm:pt>
    <dgm:pt modelId="{DD2FEAB1-5F6F-410E-9AB3-C1B602FAB8FF}" type="sibTrans" cxnId="{254C3BFE-1CEE-428D-9EE8-611E71783EF7}">
      <dgm:prSet/>
      <dgm:spPr/>
      <dgm:t>
        <a:bodyPr/>
        <a:lstStyle/>
        <a:p>
          <a:pPr>
            <a:lnSpc>
              <a:spcPct val="100000"/>
            </a:lnSpc>
          </a:pPr>
          <a:endParaRPr lang="en-US" sz="2000">
            <a:latin typeface="Bahnschrift Light" panose="020B0502040204020203" pitchFamily="34" charset="0"/>
          </a:endParaRPr>
        </a:p>
      </dgm:t>
    </dgm:pt>
    <dgm:pt modelId="{745D4B58-A246-4302-940E-DDE989239F1B}" type="pres">
      <dgm:prSet presAssocID="{51CC4933-CF4A-4002-B801-7796356061A7}" presName="root" presStyleCnt="0">
        <dgm:presLayoutVars>
          <dgm:dir/>
          <dgm:resizeHandles val="exact"/>
        </dgm:presLayoutVars>
      </dgm:prSet>
      <dgm:spPr/>
    </dgm:pt>
    <dgm:pt modelId="{B329C662-D9B8-4415-A9C8-CABB02D5EE1D}" type="pres">
      <dgm:prSet presAssocID="{51CC4933-CF4A-4002-B801-7796356061A7}" presName="container" presStyleCnt="0">
        <dgm:presLayoutVars>
          <dgm:dir/>
          <dgm:resizeHandles val="exact"/>
        </dgm:presLayoutVars>
      </dgm:prSet>
      <dgm:spPr/>
    </dgm:pt>
    <dgm:pt modelId="{FC2108D5-0690-4805-90D4-9873824CE4EC}" type="pres">
      <dgm:prSet presAssocID="{AC11749E-DFC5-4C25-89F5-8F8F8943BBEF}" presName="compNode" presStyleCnt="0"/>
      <dgm:spPr/>
    </dgm:pt>
    <dgm:pt modelId="{20123FB0-AC33-43B8-8F90-34FCF5C4BA59}" type="pres">
      <dgm:prSet presAssocID="{AC11749E-DFC5-4C25-89F5-8F8F8943BBEF}" presName="iconBgRect" presStyleLbl="bgShp" presStyleIdx="0" presStyleCnt="1"/>
      <dgm:spPr>
        <a:solidFill>
          <a:srgbClr val="467599"/>
        </a:solidFill>
      </dgm:spPr>
    </dgm:pt>
    <dgm:pt modelId="{83F23582-A5D4-46FC-AFC4-93D1C27C657F}" type="pres">
      <dgm:prSet presAssocID="{AC11749E-DFC5-4C25-89F5-8F8F8943BBE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DBA4E431-0CEA-4587-A5AF-604E52610392}" type="pres">
      <dgm:prSet presAssocID="{AC11749E-DFC5-4C25-89F5-8F8F8943BBEF}" presName="spaceRect" presStyleCnt="0"/>
      <dgm:spPr/>
    </dgm:pt>
    <dgm:pt modelId="{FDD5F411-AEE6-475E-9D34-E04012D9A1F7}" type="pres">
      <dgm:prSet presAssocID="{AC11749E-DFC5-4C25-89F5-8F8F8943BBEF}" presName="textRect" presStyleLbl="revTx" presStyleIdx="0" presStyleCnt="1">
        <dgm:presLayoutVars>
          <dgm:chMax val="1"/>
          <dgm:chPref val="1"/>
        </dgm:presLayoutVars>
      </dgm:prSet>
      <dgm:spPr/>
    </dgm:pt>
  </dgm:ptLst>
  <dgm:cxnLst>
    <dgm:cxn modelId="{2C967C8F-38E7-4664-9492-9F68BAEF9A17}" type="presOf" srcId="{51CC4933-CF4A-4002-B801-7796356061A7}" destId="{745D4B58-A246-4302-940E-DDE989239F1B}" srcOrd="0" destOrd="0" presId="urn:microsoft.com/office/officeart/2018/2/layout/IconCircleList"/>
    <dgm:cxn modelId="{C0B0369C-1EAC-4640-99F0-9CAA5EB9FE64}" type="presOf" srcId="{AC11749E-DFC5-4C25-89F5-8F8F8943BBEF}" destId="{FDD5F411-AEE6-475E-9D34-E04012D9A1F7}" srcOrd="0" destOrd="0" presId="urn:microsoft.com/office/officeart/2018/2/layout/IconCircleList"/>
    <dgm:cxn modelId="{254C3BFE-1CEE-428D-9EE8-611E71783EF7}" srcId="{51CC4933-CF4A-4002-B801-7796356061A7}" destId="{AC11749E-DFC5-4C25-89F5-8F8F8943BBEF}" srcOrd="0" destOrd="0" parTransId="{E28BA7AA-496D-4FC4-90CD-E0CC115D9517}" sibTransId="{DD2FEAB1-5F6F-410E-9AB3-C1B602FAB8FF}"/>
    <dgm:cxn modelId="{1AD8700B-9DB1-4304-B71F-8335460A6987}" type="presParOf" srcId="{745D4B58-A246-4302-940E-DDE989239F1B}" destId="{B329C662-D9B8-4415-A9C8-CABB02D5EE1D}" srcOrd="0" destOrd="0" presId="urn:microsoft.com/office/officeart/2018/2/layout/IconCircleList"/>
    <dgm:cxn modelId="{54621141-F2C6-4153-A0E0-09098E07A57A}" type="presParOf" srcId="{B329C662-D9B8-4415-A9C8-CABB02D5EE1D}" destId="{FC2108D5-0690-4805-90D4-9873824CE4EC}" srcOrd="0" destOrd="0" presId="urn:microsoft.com/office/officeart/2018/2/layout/IconCircleList"/>
    <dgm:cxn modelId="{D2CEF47F-1ED2-4CF1-8128-6D60071039C1}" type="presParOf" srcId="{FC2108D5-0690-4805-90D4-9873824CE4EC}" destId="{20123FB0-AC33-43B8-8F90-34FCF5C4BA59}" srcOrd="0" destOrd="0" presId="urn:microsoft.com/office/officeart/2018/2/layout/IconCircleList"/>
    <dgm:cxn modelId="{FC4A5AA1-7FA7-4658-94FF-98F252756ED4}" type="presParOf" srcId="{FC2108D5-0690-4805-90D4-9873824CE4EC}" destId="{83F23582-A5D4-46FC-AFC4-93D1C27C657F}" srcOrd="1" destOrd="0" presId="urn:microsoft.com/office/officeart/2018/2/layout/IconCircleList"/>
    <dgm:cxn modelId="{9B723E9A-3A43-46FF-8544-7CD6F19A01EB}" type="presParOf" srcId="{FC2108D5-0690-4805-90D4-9873824CE4EC}" destId="{DBA4E431-0CEA-4587-A5AF-604E52610392}" srcOrd="2" destOrd="0" presId="urn:microsoft.com/office/officeart/2018/2/layout/IconCircleList"/>
    <dgm:cxn modelId="{9ED8437D-6BCC-444B-9373-E22B52D55329}" type="presParOf" srcId="{FC2108D5-0690-4805-90D4-9873824CE4EC}" destId="{FDD5F411-AEE6-475E-9D34-E04012D9A1F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123FB0-AC33-43B8-8F90-34FCF5C4BA59}">
      <dsp:nvSpPr>
        <dsp:cNvPr id="0" name=""/>
        <dsp:cNvSpPr/>
      </dsp:nvSpPr>
      <dsp:spPr>
        <a:xfrm>
          <a:off x="2580441" y="663232"/>
          <a:ext cx="811235" cy="811235"/>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83F23582-A5D4-46FC-AFC4-93D1C27C657F}">
      <dsp:nvSpPr>
        <dsp:cNvPr id="0" name=""/>
        <dsp:cNvSpPr/>
      </dsp:nvSpPr>
      <dsp:spPr>
        <a:xfrm>
          <a:off x="2750800" y="833592"/>
          <a:ext cx="470516" cy="4705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D5F411-AEE6-475E-9D34-E04012D9A1F7}">
      <dsp:nvSpPr>
        <dsp:cNvPr id="0" name=""/>
        <dsp:cNvSpPr/>
      </dsp:nvSpPr>
      <dsp:spPr>
        <a:xfrm>
          <a:off x="3565512" y="663232"/>
          <a:ext cx="1912197" cy="811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Use digital color histograms to segment regions of interest in an image.</a:t>
          </a:r>
        </a:p>
      </dsp:txBody>
      <dsp:txXfrm>
        <a:off x="3565512" y="663232"/>
        <a:ext cx="1912197" cy="81123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0626DD-15EA-4FF9-B165-DF6441D9A681}" type="datetimeFigureOut">
              <a:rPr lang="en-US" smtClean="0"/>
              <a:t>6/6/2022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2AC6CC-40A4-45F7-88E6-7FC0B927D303}" type="slidenum">
              <a:rPr lang="en-US" smtClean="0"/>
              <a:t>‹#›</a:t>
            </a:fld>
            <a:endParaRPr lang="en-US"/>
          </a:p>
        </p:txBody>
      </p:sp>
    </p:spTree>
    <p:extLst>
      <p:ext uri="{BB962C8B-B14F-4D97-AF65-F5344CB8AC3E}">
        <p14:creationId xmlns:p14="http://schemas.microsoft.com/office/powerpoint/2010/main" val="1319355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pattFill prst="pct5">
          <a:fgClr>
            <a:srgbClr val="EBA0A2"/>
          </a:fgClr>
          <a:bgClr>
            <a:schemeClr val="bg1"/>
          </a:bgClr>
        </a:pattFill>
        <a:effectLst/>
      </p:bgPr>
    </p:bg>
    <p:spTree>
      <p:nvGrpSpPr>
        <p:cNvPr id="1" name=""/>
        <p:cNvGrpSpPr/>
        <p:nvPr/>
      </p:nvGrpSpPr>
      <p:grpSpPr>
        <a:xfrm>
          <a:off x="0" y="0"/>
          <a:ext cx="0" cy="0"/>
          <a:chOff x="0" y="0"/>
          <a:chExt cx="0" cy="0"/>
        </a:xfrm>
      </p:grpSpPr>
      <p:pic>
        <p:nvPicPr>
          <p:cNvPr id="7" name="Graphic 6" descr="An organic corner shape">
            <a:extLst>
              <a:ext uri="{FF2B5EF4-FFF2-40B4-BE49-F238E27FC236}">
                <a16:creationId xmlns:a16="http://schemas.microsoft.com/office/drawing/2014/main" id="{1E6B18D6-0BB5-F497-2255-DB222DF821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1" y="0"/>
            <a:ext cx="3459494" cy="3459494"/>
          </a:xfrm>
          <a:prstGeom prst="rect">
            <a:avLst/>
          </a:prstGeom>
        </p:spPr>
      </p:pic>
      <p:pic>
        <p:nvPicPr>
          <p:cNvPr id="8" name="Graphic 7" descr="An organic corner shape">
            <a:extLst>
              <a:ext uri="{FF2B5EF4-FFF2-40B4-BE49-F238E27FC236}">
                <a16:creationId xmlns:a16="http://schemas.microsoft.com/office/drawing/2014/main" id="{FBA53775-DCD4-0509-C714-D3F696A4CF4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197339" y="2920077"/>
            <a:ext cx="3947160" cy="3947160"/>
          </a:xfrm>
          <a:prstGeom prst="rect">
            <a:avLst/>
          </a:prstGeom>
        </p:spPr>
      </p:pic>
      <p:sp>
        <p:nvSpPr>
          <p:cNvPr id="9" name="TextBox 8">
            <a:extLst>
              <a:ext uri="{FF2B5EF4-FFF2-40B4-BE49-F238E27FC236}">
                <a16:creationId xmlns:a16="http://schemas.microsoft.com/office/drawing/2014/main" id="{947C7F35-EA8D-750D-9AF5-DF556ABB4BD4}"/>
              </a:ext>
            </a:extLst>
          </p:cNvPr>
          <p:cNvSpPr txBox="1"/>
          <p:nvPr userDrawn="1"/>
        </p:nvSpPr>
        <p:spPr>
          <a:xfrm>
            <a:off x="3334454" y="3769902"/>
            <a:ext cx="5316042" cy="769441"/>
          </a:xfrm>
          <a:prstGeom prst="rect">
            <a:avLst/>
          </a:prstGeom>
          <a:noFill/>
          <a:effectLst>
            <a:outerShdw dist="88900" dir="8100000" algn="tr" rotWithShape="0">
              <a:srgbClr val="467599"/>
            </a:outerShdw>
          </a:effectLst>
          <a:scene3d>
            <a:camera prst="orthographicFront">
              <a:rot lat="20651912" lon="861116" rev="7765"/>
            </a:camera>
            <a:lightRig rig="threePt" dir="t"/>
          </a:scene3d>
        </p:spPr>
        <p:txBody>
          <a:bodyPr wrap="square">
            <a:spAutoFit/>
          </a:bodyPr>
          <a:lstStyle/>
          <a:p>
            <a:pPr algn="ctr"/>
            <a:r>
              <a:rPr lang="en-PH" sz="4400" spc="1500" baseline="0" dirty="0">
                <a:solidFill>
                  <a:srgbClr val="D64045"/>
                </a:solidFill>
                <a:effectLst/>
                <a:highlight>
                  <a:srgbClr val="D64045"/>
                </a:highlight>
                <a:latin typeface="Bahnschrift Condensed" panose="020B0502040204020203" pitchFamily="34" charset="0"/>
                <a:ea typeface="Verdana" panose="020B0604030504040204" pitchFamily="34" charset="0"/>
                <a:cs typeface="Helvetica" panose="020B0604020202020204" pitchFamily="34" charset="0"/>
              </a:rPr>
              <a:t>-</a:t>
            </a:r>
            <a:r>
              <a:rPr lang="en-PH" sz="4400" spc="1500" baseline="0" dirty="0">
                <a:solidFill>
                  <a:schemeClr val="bg1"/>
                </a:solidFill>
                <a:effectLst/>
                <a:highlight>
                  <a:srgbClr val="D64045"/>
                </a:highlight>
                <a:latin typeface="Bahnschrift Condensed" panose="020B0502040204020203" pitchFamily="34" charset="0"/>
                <a:ea typeface="Verdana" panose="020B0604030504040204" pitchFamily="34" charset="0"/>
                <a:cs typeface="Helvetica" panose="020B0604020202020204" pitchFamily="34" charset="0"/>
              </a:rPr>
              <a:t>PROCESSING</a:t>
            </a:r>
            <a:r>
              <a:rPr lang="en-PH" sz="4400" spc="1500" baseline="0" dirty="0">
                <a:solidFill>
                  <a:srgbClr val="D64045"/>
                </a:solidFill>
                <a:effectLst/>
                <a:highlight>
                  <a:srgbClr val="D64045"/>
                </a:highlight>
                <a:latin typeface="Bahnschrift Condensed" panose="020B0502040204020203" pitchFamily="34" charset="0"/>
                <a:ea typeface="Verdana" panose="020B0604030504040204" pitchFamily="34" charset="0"/>
                <a:cs typeface="Helvetica" panose="020B0604020202020204" pitchFamily="34" charset="0"/>
              </a:rPr>
              <a:t>-</a:t>
            </a:r>
          </a:p>
        </p:txBody>
      </p:sp>
      <p:sp>
        <p:nvSpPr>
          <p:cNvPr id="10" name="TextBox 9">
            <a:extLst>
              <a:ext uri="{FF2B5EF4-FFF2-40B4-BE49-F238E27FC236}">
                <a16:creationId xmlns:a16="http://schemas.microsoft.com/office/drawing/2014/main" id="{CF405AA2-CACB-0AA9-D622-1A49222629B9}"/>
              </a:ext>
            </a:extLst>
          </p:cNvPr>
          <p:cNvSpPr txBox="1"/>
          <p:nvPr userDrawn="1"/>
        </p:nvSpPr>
        <p:spPr>
          <a:xfrm>
            <a:off x="1089022" y="1951757"/>
            <a:ext cx="2370471" cy="3416320"/>
          </a:xfrm>
          <a:prstGeom prst="rect">
            <a:avLst/>
          </a:prstGeom>
          <a:noFill/>
          <a:scene3d>
            <a:camera prst="orthographicFront">
              <a:rot lat="20651912" lon="861116" rev="7765"/>
            </a:camera>
            <a:lightRig rig="threePt" dir="t"/>
          </a:scene3d>
        </p:spPr>
        <p:txBody>
          <a:bodyPr wrap="square">
            <a:spAutoFit/>
          </a:bodyPr>
          <a:lstStyle/>
          <a:p>
            <a:pPr algn="r"/>
            <a:r>
              <a:rPr lang="en-PH" sz="21600" spc="450" baseline="0" dirty="0">
                <a:solidFill>
                  <a:srgbClr val="D64045"/>
                </a:solidFill>
                <a:effectLst>
                  <a:outerShdw dist="88900" dir="8100000" algn="tl">
                    <a:srgbClr val="467599"/>
                  </a:outerShdw>
                </a:effectLst>
                <a:latin typeface="Bahnschrift Condensed" panose="020B0502040204020203" pitchFamily="34" charset="0"/>
                <a:ea typeface="Verdana" panose="020B0604030504040204" pitchFamily="34" charset="0"/>
              </a:rPr>
              <a:t>01</a:t>
            </a:r>
            <a:endParaRPr lang="en-PH" sz="18000" spc="450" baseline="0" dirty="0">
              <a:solidFill>
                <a:srgbClr val="D64045"/>
              </a:solidFill>
              <a:effectLst>
                <a:outerShdw dist="88900" dir="8100000" algn="tl">
                  <a:srgbClr val="467599"/>
                </a:outerShdw>
              </a:effectLst>
              <a:latin typeface="Bahnschrift Condensed" panose="020B0502040204020203" pitchFamily="34" charset="0"/>
              <a:ea typeface="Verdana" panose="020B0604030504040204" pitchFamily="34" charset="0"/>
            </a:endParaRPr>
          </a:p>
        </p:txBody>
      </p:sp>
      <p:sp>
        <p:nvSpPr>
          <p:cNvPr id="11" name="TextBox 10">
            <a:extLst>
              <a:ext uri="{FF2B5EF4-FFF2-40B4-BE49-F238E27FC236}">
                <a16:creationId xmlns:a16="http://schemas.microsoft.com/office/drawing/2014/main" id="{1B5401AC-CDC4-6541-9706-B0C3C0DF8980}"/>
              </a:ext>
            </a:extLst>
          </p:cNvPr>
          <p:cNvSpPr txBox="1"/>
          <p:nvPr userDrawn="1"/>
        </p:nvSpPr>
        <p:spPr>
          <a:xfrm>
            <a:off x="981207" y="2281569"/>
            <a:ext cx="2776634" cy="400110"/>
          </a:xfrm>
          <a:prstGeom prst="rect">
            <a:avLst/>
          </a:prstGeom>
          <a:noFill/>
          <a:scene3d>
            <a:camera prst="orthographicFront">
              <a:rot lat="20652000" lon="864000" rev="6000"/>
            </a:camera>
            <a:lightRig rig="threePt" dir="t"/>
          </a:scene3d>
        </p:spPr>
        <p:txBody>
          <a:bodyPr wrap="square">
            <a:spAutoFit/>
          </a:bodyPr>
          <a:lstStyle/>
          <a:p>
            <a:pPr algn="ctr"/>
            <a:r>
              <a:rPr lang="en-PH" sz="2000" b="0" spc="600" baseline="0" dirty="0">
                <a:solidFill>
                  <a:schemeClr val="bg1"/>
                </a:solidFill>
                <a:effectLst/>
                <a:highlight>
                  <a:srgbClr val="D64045"/>
                </a:highlight>
                <a:latin typeface="Bahnschrift" panose="020B0502040204020203" pitchFamily="34" charset="0"/>
                <a:ea typeface="Verdana" panose="020B0604030504040204" pitchFamily="34" charset="0"/>
              </a:rPr>
              <a:t> ACTIVITY</a:t>
            </a:r>
            <a:r>
              <a:rPr lang="en-PH" sz="2000" b="0" spc="600" baseline="0" dirty="0">
                <a:solidFill>
                  <a:srgbClr val="D64045"/>
                </a:solidFill>
                <a:effectLst/>
                <a:highlight>
                  <a:srgbClr val="D64045"/>
                </a:highlight>
                <a:latin typeface="Bahnschrift" panose="020B0502040204020203" pitchFamily="34" charset="0"/>
                <a:ea typeface="Verdana" panose="020B0604030504040204" pitchFamily="34" charset="0"/>
              </a:rPr>
              <a:t>.</a:t>
            </a:r>
          </a:p>
        </p:txBody>
      </p:sp>
      <p:pic>
        <p:nvPicPr>
          <p:cNvPr id="12" name="Graphic 11" descr="A bicycle">
            <a:extLst>
              <a:ext uri="{FF2B5EF4-FFF2-40B4-BE49-F238E27FC236}">
                <a16:creationId xmlns:a16="http://schemas.microsoft.com/office/drawing/2014/main" id="{13A3FE6E-6DF2-F0E6-7937-9F588181488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892485">
            <a:off x="5589797" y="4542375"/>
            <a:ext cx="2247659" cy="2247659"/>
          </a:xfrm>
          <a:prstGeom prst="rect">
            <a:avLst/>
          </a:prstGeom>
        </p:spPr>
      </p:pic>
      <p:pic>
        <p:nvPicPr>
          <p:cNvPr id="13" name="Graphic 12" descr="A flying paper airplane">
            <a:extLst>
              <a:ext uri="{FF2B5EF4-FFF2-40B4-BE49-F238E27FC236}">
                <a16:creationId xmlns:a16="http://schemas.microsoft.com/office/drawing/2014/main" id="{E2C6845B-5E15-2A9C-9E89-55FA3B165CA2}"/>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1608">
            <a:off x="2416941" y="1088686"/>
            <a:ext cx="1540489" cy="1540489"/>
          </a:xfrm>
          <a:prstGeom prst="rect">
            <a:avLst/>
          </a:prstGeom>
        </p:spPr>
      </p:pic>
      <p:sp>
        <p:nvSpPr>
          <p:cNvPr id="14" name="TextBox 13">
            <a:extLst>
              <a:ext uri="{FF2B5EF4-FFF2-40B4-BE49-F238E27FC236}">
                <a16:creationId xmlns:a16="http://schemas.microsoft.com/office/drawing/2014/main" id="{E670B408-8A73-CABA-E1F7-F58EEBB57794}"/>
              </a:ext>
            </a:extLst>
          </p:cNvPr>
          <p:cNvSpPr txBox="1"/>
          <p:nvPr userDrawn="1"/>
        </p:nvSpPr>
        <p:spPr>
          <a:xfrm>
            <a:off x="2537918" y="1521914"/>
            <a:ext cx="5957740" cy="2708434"/>
          </a:xfrm>
          <a:prstGeom prst="rect">
            <a:avLst/>
          </a:prstGeom>
          <a:noFill/>
          <a:scene3d>
            <a:camera prst="orthographicFront">
              <a:rot lat="20651912" lon="861116" rev="7765"/>
            </a:camera>
            <a:lightRig rig="threePt" dir="t"/>
          </a:scene3d>
        </p:spPr>
        <p:txBody>
          <a:bodyPr wrap="square">
            <a:spAutoFit/>
          </a:bodyPr>
          <a:lstStyle/>
          <a:p>
            <a:pPr algn="r"/>
            <a:r>
              <a:rPr lang="en-PH" sz="17000" spc="450" baseline="0" dirty="0">
                <a:gradFill flip="none" rotWithShape="1">
                  <a:gsLst>
                    <a:gs pos="96000">
                      <a:srgbClr val="0070C0"/>
                    </a:gs>
                    <a:gs pos="21000">
                      <a:srgbClr val="C00000"/>
                    </a:gs>
                    <a:gs pos="40000">
                      <a:srgbClr val="FFC000"/>
                    </a:gs>
                    <a:gs pos="73000">
                      <a:srgbClr val="00B050"/>
                    </a:gs>
                  </a:gsLst>
                  <a:lin ang="0" scaled="1"/>
                  <a:tileRect/>
                </a:gradFill>
                <a:effectLst/>
                <a:latin typeface="Bahnschrift Condensed" panose="020B0502040204020203" pitchFamily="34" charset="0"/>
                <a:ea typeface="Verdana" panose="020B0604030504040204" pitchFamily="34" charset="0"/>
                <a:cs typeface="Helvetica" panose="020B0604020202020204" pitchFamily="34" charset="0"/>
              </a:rPr>
              <a:t>COLOR</a:t>
            </a:r>
          </a:p>
        </p:txBody>
      </p:sp>
      <p:sp>
        <p:nvSpPr>
          <p:cNvPr id="15" name="TextBox 14">
            <a:extLst>
              <a:ext uri="{FF2B5EF4-FFF2-40B4-BE49-F238E27FC236}">
                <a16:creationId xmlns:a16="http://schemas.microsoft.com/office/drawing/2014/main" id="{8C04A42D-AE94-8346-1BE4-49CE0719908A}"/>
              </a:ext>
            </a:extLst>
          </p:cNvPr>
          <p:cNvSpPr txBox="1"/>
          <p:nvPr userDrawn="1"/>
        </p:nvSpPr>
        <p:spPr>
          <a:xfrm>
            <a:off x="4340816" y="144121"/>
            <a:ext cx="4745620" cy="738664"/>
          </a:xfrm>
          <a:prstGeom prst="rect">
            <a:avLst/>
          </a:prstGeom>
          <a:noFill/>
        </p:spPr>
        <p:txBody>
          <a:bodyPr wrap="square">
            <a:spAutoFit/>
          </a:bodyPr>
          <a:lstStyle/>
          <a:p>
            <a:pPr algn="r"/>
            <a:r>
              <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rPr>
              <a:t> PHYSICS 301</a:t>
            </a:r>
          </a:p>
          <a:p>
            <a:pPr algn="r"/>
            <a:r>
              <a:rPr lang="en-PH" sz="1400" b="0" spc="600" baseline="0" dirty="0">
                <a:solidFill>
                  <a:srgbClr val="D64045"/>
                </a:solidFill>
                <a:effectLst/>
                <a:latin typeface="Bahnschrift" panose="020B0502040204020203" pitchFamily="34" charset="0"/>
                <a:ea typeface="Verdana" panose="020B0604030504040204" pitchFamily="34" charset="0"/>
              </a:rPr>
              <a:t>Advanced Signal and</a:t>
            </a:r>
            <a:br>
              <a:rPr lang="en-PH" sz="1400" b="0" spc="600" baseline="0" dirty="0">
                <a:solidFill>
                  <a:srgbClr val="D64045"/>
                </a:solidFill>
                <a:effectLst/>
                <a:latin typeface="Bahnschrift" panose="020B0502040204020203" pitchFamily="34" charset="0"/>
                <a:ea typeface="Verdana" panose="020B0604030504040204" pitchFamily="34" charset="0"/>
              </a:rPr>
            </a:br>
            <a:r>
              <a:rPr lang="en-PH" sz="1400" b="0" spc="600" baseline="0" dirty="0">
                <a:solidFill>
                  <a:srgbClr val="D64045"/>
                </a:solidFill>
                <a:effectLst/>
                <a:latin typeface="Bahnschrift" panose="020B0502040204020203" pitchFamily="34" charset="0"/>
                <a:ea typeface="Verdana" panose="020B0604030504040204" pitchFamily="34" charset="0"/>
              </a:rPr>
              <a:t> Image Processing </a:t>
            </a:r>
          </a:p>
        </p:txBody>
      </p:sp>
      <p:sp>
        <p:nvSpPr>
          <p:cNvPr id="16" name="TextBox 15">
            <a:extLst>
              <a:ext uri="{FF2B5EF4-FFF2-40B4-BE49-F238E27FC236}">
                <a16:creationId xmlns:a16="http://schemas.microsoft.com/office/drawing/2014/main" id="{DD38BE78-C231-5B31-4D94-74991908A518}"/>
              </a:ext>
            </a:extLst>
          </p:cNvPr>
          <p:cNvSpPr txBox="1"/>
          <p:nvPr userDrawn="1"/>
        </p:nvSpPr>
        <p:spPr>
          <a:xfrm>
            <a:off x="201529" y="6007206"/>
            <a:ext cx="4745620" cy="738664"/>
          </a:xfrm>
          <a:prstGeom prst="rect">
            <a:avLst/>
          </a:prstGeom>
          <a:noFill/>
        </p:spPr>
        <p:txBody>
          <a:bodyPr wrap="square">
            <a:spAutoFit/>
          </a:bodyPr>
          <a:lstStyle/>
          <a:p>
            <a:pPr lvl="1" algn="l"/>
            <a:r>
              <a:rPr lang="en-PH" sz="1400" b="0" spc="600" baseline="0" dirty="0">
                <a:solidFill>
                  <a:srgbClr val="D64045"/>
                </a:solidFill>
                <a:effectLst/>
                <a:latin typeface="Bahnschrift" panose="020B0502040204020203" pitchFamily="34" charset="0"/>
                <a:ea typeface="Verdana" panose="020B0604030504040204" pitchFamily="34" charset="0"/>
              </a:rPr>
              <a:t>Rene L. Principe Jr.</a:t>
            </a:r>
          </a:p>
          <a:p>
            <a:pPr lvl="1" algn="l"/>
            <a:r>
              <a:rPr lang="en-PH" sz="1400" b="0" spc="600" baseline="0" dirty="0">
                <a:solidFill>
                  <a:srgbClr val="D64045"/>
                </a:solidFill>
                <a:effectLst/>
                <a:latin typeface="Bahnschrift" panose="020B0502040204020203" pitchFamily="34" charset="0"/>
                <a:ea typeface="Verdana" panose="020B0604030504040204" pitchFamily="34" charset="0"/>
              </a:rPr>
              <a:t>2015-04622</a:t>
            </a:r>
            <a:endPar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endParaRPr>
          </a:p>
          <a:p>
            <a:pPr algn="l"/>
            <a:r>
              <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rPr>
              <a:t> Dr. Maricor N. Soriano</a:t>
            </a:r>
          </a:p>
        </p:txBody>
      </p:sp>
    </p:spTree>
    <p:extLst>
      <p:ext uri="{BB962C8B-B14F-4D97-AF65-F5344CB8AC3E}">
        <p14:creationId xmlns:p14="http://schemas.microsoft.com/office/powerpoint/2010/main" val="1040615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94324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753878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51174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1325161"/>
            <a:ext cx="8058151" cy="2137701"/>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1D3354"/>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6" name="Google Shape;29;p31">
            <a:extLst>
              <a:ext uri="{FF2B5EF4-FFF2-40B4-BE49-F238E27FC236}">
                <a16:creationId xmlns:a16="http://schemas.microsoft.com/office/drawing/2014/main" id="{7837D806-4E64-23EB-B7EF-422D3E295C48}"/>
              </a:ext>
            </a:extLst>
          </p:cNvPr>
          <p:cNvSpPr txBox="1">
            <a:spLocks noGrp="1"/>
          </p:cNvSpPr>
          <p:nvPr>
            <p:ph type="body" idx="10" hasCustomPrompt="1"/>
          </p:nvPr>
        </p:nvSpPr>
        <p:spPr>
          <a:xfrm>
            <a:off x="628649" y="4648558"/>
            <a:ext cx="8058152" cy="1439725"/>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C0000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457200" y="187697"/>
            <a:ext cx="8229600"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a:ln w="0">
                  <a:noFill/>
                </a:ln>
                <a:solidFill>
                  <a:srgbClr val="467599"/>
                </a:solidFill>
                <a:effectLst>
                  <a:outerShdw dist="38100" dir="8100000" algn="tr" rotWithShape="0">
                    <a:srgbClr val="D64045"/>
                  </a:outerShdw>
                </a:effectLst>
                <a:latin typeface="Bahnschrift Condense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objectives</a:t>
            </a:r>
            <a:endParaRPr dirty="0"/>
          </a:p>
        </p:txBody>
      </p:sp>
      <p:sp>
        <p:nvSpPr>
          <p:cNvPr id="28" name="Google Shape;28;p31">
            <a:extLst>
              <a:ext uri="{FF2B5EF4-FFF2-40B4-BE49-F238E27FC236}">
                <a16:creationId xmlns:a16="http://schemas.microsoft.com/office/drawing/2014/main" id="{C97DEDAA-1D77-0A63-E92F-51EF6203FDCA}"/>
              </a:ext>
            </a:extLst>
          </p:cNvPr>
          <p:cNvSpPr txBox="1">
            <a:spLocks/>
          </p:cNvSpPr>
          <p:nvPr userDrawn="1"/>
        </p:nvSpPr>
        <p:spPr>
          <a:xfrm>
            <a:off x="457200" y="3791354"/>
            <a:ext cx="4884021"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dirty="0"/>
              <a:t>		 key questions</a:t>
            </a:r>
          </a:p>
        </p:txBody>
      </p:sp>
      <p:pic>
        <p:nvPicPr>
          <p:cNvPr id="42" name="Graphic 41" descr="A puzzle">
            <a:extLst>
              <a:ext uri="{FF2B5EF4-FFF2-40B4-BE49-F238E27FC236}">
                <a16:creationId xmlns:a16="http://schemas.microsoft.com/office/drawing/2014/main" id="{7B11378C-27AA-1673-7712-BDE19253E1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79" y="-242655"/>
            <a:ext cx="1939156" cy="1939156"/>
          </a:xfrm>
          <a:prstGeom prst="rect">
            <a:avLst/>
          </a:prstGeom>
          <a:effectLst>
            <a:outerShdw dist="25400" dir="8100000" algn="tr" rotWithShape="0">
              <a:srgbClr val="D64045"/>
            </a:outerShdw>
          </a:effectLst>
        </p:spPr>
      </p:pic>
      <p:pic>
        <p:nvPicPr>
          <p:cNvPr id="46" name="Graphic 45" descr="A lightbulb">
            <a:extLst>
              <a:ext uri="{FF2B5EF4-FFF2-40B4-BE49-F238E27FC236}">
                <a16:creationId xmlns:a16="http://schemas.microsoft.com/office/drawing/2014/main" id="{A0A226B9-CBEE-72E7-130E-A2EF0BE7B0AF}"/>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30" t="10286" r="16030" b="10286"/>
          <a:stretch/>
        </p:blipFill>
        <p:spPr>
          <a:xfrm>
            <a:off x="457200" y="3429000"/>
            <a:ext cx="978154" cy="1143536"/>
          </a:xfrm>
          <a:prstGeom prst="rect">
            <a:avLst/>
          </a:prstGeom>
          <a:effectLst>
            <a:outerShdw dist="25400" dir="8100000" algn="tr" rotWithShape="0">
              <a:srgbClr val="467599"/>
            </a:outerShdw>
          </a:effectLst>
        </p:spPr>
      </p:pic>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Tree>
    <p:extLst>
      <p:ext uri="{BB962C8B-B14F-4D97-AF65-F5344CB8AC3E}">
        <p14:creationId xmlns:p14="http://schemas.microsoft.com/office/powerpoint/2010/main" val="33943592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Physics 301 - Advanced Signal and Image Processing</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93858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2116614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185480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r>
              <a:rPr lang="en-US"/>
              <a:t>Physics 301 - Advanced Signal and Image Processing</a:t>
            </a:r>
          </a:p>
        </p:txBody>
      </p:sp>
      <p:sp>
        <p:nvSpPr>
          <p:cNvPr id="9" name="Slide Number Placeholder 8"/>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501101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r>
              <a:rPr lang="en-US"/>
              <a:t>Physics 301 - Advanced Signal and Image Processing</a:t>
            </a:r>
          </a:p>
        </p:txBody>
      </p:sp>
      <p:sp>
        <p:nvSpPr>
          <p:cNvPr id="5" name="Slide Number Placeholder 4"/>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72111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Physics 301 - Advanced Signal and Image Processing</a:t>
            </a:r>
          </a:p>
        </p:txBody>
      </p:sp>
      <p:sp>
        <p:nvSpPr>
          <p:cNvPr id="4" name="Slide Number Placeholder 3"/>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04995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4138949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sv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Graphic 6" descr="An organic corner shape">
            <a:extLst>
              <a:ext uri="{FF2B5EF4-FFF2-40B4-BE49-F238E27FC236}">
                <a16:creationId xmlns:a16="http://schemas.microsoft.com/office/drawing/2014/main" id="{2253A2A4-E159-C8E1-4994-6600574E534A}"/>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a:off x="5197339" y="2920077"/>
            <a:ext cx="3947160" cy="3947160"/>
          </a:xfrm>
          <a:prstGeom prst="rect">
            <a:avLst/>
          </a:prstGeom>
        </p:spPr>
      </p:pic>
      <p:pic>
        <p:nvPicPr>
          <p:cNvPr id="8" name="Graphic 7" descr="An organic corner shape">
            <a:extLst>
              <a:ext uri="{FF2B5EF4-FFF2-40B4-BE49-F238E27FC236}">
                <a16:creationId xmlns:a16="http://schemas.microsoft.com/office/drawing/2014/main" id="{A5B2AEFB-4387-992C-E516-4548C939BCE9}"/>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6200000" flipH="1">
            <a:off x="-1" y="0"/>
            <a:ext cx="3459494" cy="3459494"/>
          </a:xfrm>
          <a:prstGeom prst="rect">
            <a:avLst/>
          </a:prstGeom>
        </p:spPr>
      </p:pic>
      <p:sp>
        <p:nvSpPr>
          <p:cNvPr id="2" name="Title Placeholder 1"/>
          <p:cNvSpPr>
            <a:spLocks noGrp="1"/>
          </p:cNvSpPr>
          <p:nvPr>
            <p:ph type="title"/>
          </p:nvPr>
        </p:nvSpPr>
        <p:spPr>
          <a:xfrm>
            <a:off x="628650" y="365127"/>
            <a:ext cx="7886700" cy="662396"/>
          </a:xfrm>
          <a:prstGeom prst="rect">
            <a:avLst/>
          </a:prstGeom>
          <a:effectLst/>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31216"/>
            <a:ext cx="7886700" cy="504574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6" name="Slide Number Placeholder 5"/>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Tree>
    <p:extLst>
      <p:ext uri="{BB962C8B-B14F-4D97-AF65-F5344CB8AC3E}">
        <p14:creationId xmlns:p14="http://schemas.microsoft.com/office/powerpoint/2010/main" val="2955905657"/>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dt="0"/>
  <p:txStyles>
    <p:titleStyle>
      <a:lvl1pPr algn="l" defTabSz="914400" rtl="0" eaLnBrk="1" latinLnBrk="0" hangingPunct="1">
        <a:lnSpc>
          <a:spcPct val="90000"/>
        </a:lnSpc>
        <a:spcBef>
          <a:spcPct val="0"/>
        </a:spcBef>
        <a:buNone/>
        <a:defRPr sz="6000" kern="1200">
          <a:solidFill>
            <a:srgbClr val="D64045"/>
          </a:solidFill>
          <a:effectLst>
            <a:outerShdw dist="38100" dir="8100000" algn="tr" rotWithShape="0">
              <a:srgbClr val="467599"/>
            </a:outerShdw>
          </a:effectLst>
          <a:latin typeface="Bahnschrift SemiBold Condensed" panose="020B0502040204020203" pitchFamily="34" charset="0"/>
          <a:ea typeface="+mj-ea"/>
          <a:cs typeface="+mj-cs"/>
        </a:defRPr>
      </a:lvl1pPr>
    </p:titleStyle>
    <p:bodyStyle>
      <a:lvl1pPr marL="2286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2800" kern="1200">
          <a:solidFill>
            <a:schemeClr val="tx1"/>
          </a:solidFill>
          <a:latin typeface="Bahnschrift Light" panose="020B0502040204020203" pitchFamily="34" charset="0"/>
          <a:ea typeface="+mn-ea"/>
          <a:cs typeface="+mn-cs"/>
        </a:defRPr>
      </a:lvl1pPr>
      <a:lvl2pPr marL="6858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2400" kern="1200">
          <a:solidFill>
            <a:schemeClr val="tx1"/>
          </a:solidFill>
          <a:latin typeface="Bahnschrift Light" panose="020B0502040204020203" pitchFamily="34" charset="0"/>
          <a:ea typeface="+mn-ea"/>
          <a:cs typeface="+mn-cs"/>
        </a:defRPr>
      </a:lvl2pPr>
      <a:lvl3pPr marL="11430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2000" kern="1200">
          <a:solidFill>
            <a:schemeClr val="tx1"/>
          </a:solidFill>
          <a:latin typeface="Bahnschrift Light" panose="020B0502040204020203" pitchFamily="34" charset="0"/>
          <a:ea typeface="+mn-ea"/>
          <a:cs typeface="+mn-cs"/>
        </a:defRPr>
      </a:lvl3pPr>
      <a:lvl4pPr marL="16002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1800" kern="1200">
          <a:solidFill>
            <a:schemeClr val="tx1"/>
          </a:solidFill>
          <a:latin typeface="Bahnschrift Light" panose="020B0502040204020203" pitchFamily="34" charset="0"/>
          <a:ea typeface="+mn-ea"/>
          <a:cs typeface="+mn-cs"/>
        </a:defRPr>
      </a:lvl4pPr>
      <a:lvl5pPr marL="20574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1800" kern="1200">
          <a:solidFill>
            <a:schemeClr val="tx1"/>
          </a:solidFill>
          <a:latin typeface="Bahnschrift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DE850-6026-CA65-780B-7F590AB2C0C5}"/>
              </a:ext>
            </a:extLst>
          </p:cNvPr>
          <p:cNvSpPr>
            <a:spLocks noGrp="1"/>
          </p:cNvSpPr>
          <p:nvPr>
            <p:ph type="ctrTitle" idx="4294967295"/>
          </p:nvPr>
        </p:nvSpPr>
        <p:spPr>
          <a:xfrm>
            <a:off x="685800" y="1122363"/>
            <a:ext cx="7772400" cy="2387600"/>
          </a:xfrm>
        </p:spPr>
        <p:txBody>
          <a:bodyPr/>
          <a:lstStyle/>
          <a:p>
            <a:r>
              <a:rPr lang="en-US" dirty="0"/>
              <a:t> </a:t>
            </a:r>
          </a:p>
        </p:txBody>
      </p:sp>
      <p:sp>
        <p:nvSpPr>
          <p:cNvPr id="3" name="Subtitle 2">
            <a:extLst>
              <a:ext uri="{FF2B5EF4-FFF2-40B4-BE49-F238E27FC236}">
                <a16:creationId xmlns:a16="http://schemas.microsoft.com/office/drawing/2014/main" id="{8FFE78E9-2F63-B49B-3DE7-AE8969DDF59D}"/>
              </a:ext>
            </a:extLst>
          </p:cNvPr>
          <p:cNvSpPr>
            <a:spLocks noGrp="1"/>
          </p:cNvSpPr>
          <p:nvPr>
            <p:ph type="subTitle" idx="4294967295"/>
          </p:nvPr>
        </p:nvSpPr>
        <p:spPr>
          <a:xfrm>
            <a:off x="1143000" y="3602038"/>
            <a:ext cx="6858000" cy="1655762"/>
          </a:xfrm>
        </p:spPr>
        <p:txBody>
          <a:bodyPr/>
          <a:lstStyle/>
          <a:p>
            <a:pPr marL="0" indent="0">
              <a:buNone/>
            </a:pPr>
            <a:r>
              <a:rPr lang="en-US" dirty="0"/>
              <a:t> </a:t>
            </a:r>
          </a:p>
        </p:txBody>
      </p:sp>
    </p:spTree>
    <p:extLst>
      <p:ext uri="{BB962C8B-B14F-4D97-AF65-F5344CB8AC3E}">
        <p14:creationId xmlns:p14="http://schemas.microsoft.com/office/powerpoint/2010/main" val="53838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0D3988-C5D5-1353-C65E-CC4B5E4D422A}"/>
              </a:ext>
            </a:extLst>
          </p:cNvPr>
          <p:cNvSpPr>
            <a:spLocks noGrp="1"/>
          </p:cNvSpPr>
          <p:nvPr>
            <p:ph type="ftr" sz="quarter" idx="11"/>
          </p:nvPr>
        </p:nvSpPr>
        <p:spPr/>
        <p:txBody>
          <a:bodyPr/>
          <a:lstStyle/>
          <a:p>
            <a:r>
              <a:rPr lang="en-US"/>
              <a:t>Physics 301 - Advanced Signal and Image Processing</a:t>
            </a:r>
            <a:endParaRPr lang="en-US" dirty="0"/>
          </a:p>
        </p:txBody>
      </p:sp>
      <p:sp>
        <p:nvSpPr>
          <p:cNvPr id="12" name="Title 11">
            <a:extLst>
              <a:ext uri="{FF2B5EF4-FFF2-40B4-BE49-F238E27FC236}">
                <a16:creationId xmlns:a16="http://schemas.microsoft.com/office/drawing/2014/main" id="{680DECFF-7B30-2EBB-A7D9-DFB67C3CBA9A}"/>
              </a:ext>
            </a:extLst>
          </p:cNvPr>
          <p:cNvSpPr>
            <a:spLocks noGrp="1"/>
          </p:cNvSpPr>
          <p:nvPr>
            <p:ph type="title"/>
          </p:nvPr>
        </p:nvSpPr>
        <p:spPr/>
        <p:txBody>
          <a:bodyPr/>
          <a:lstStyle/>
          <a:p>
            <a:endParaRPr lang="en-US"/>
          </a:p>
        </p:txBody>
      </p:sp>
      <p:sp>
        <p:nvSpPr>
          <p:cNvPr id="13" name="Content Placeholder 12">
            <a:extLst>
              <a:ext uri="{FF2B5EF4-FFF2-40B4-BE49-F238E27FC236}">
                <a16:creationId xmlns:a16="http://schemas.microsoft.com/office/drawing/2014/main" id="{91F3D3E5-FFA4-8F15-DECA-7C44795A7595}"/>
              </a:ext>
            </a:extLst>
          </p:cNvPr>
          <p:cNvSpPr>
            <a:spLocks noGrp="1"/>
          </p:cNvSpPr>
          <p:nvPr>
            <p:ph idx="1"/>
          </p:nvPr>
        </p:nvSpPr>
        <p:spPr/>
        <p:txBody>
          <a:bodyPr/>
          <a:lstStyle/>
          <a:p>
            <a:endParaRPr lang="en-US" dirty="0"/>
          </a:p>
        </p:txBody>
      </p:sp>
      <p:sp>
        <p:nvSpPr>
          <p:cNvPr id="5" name="Slide Number Placeholder 4">
            <a:extLst>
              <a:ext uri="{FF2B5EF4-FFF2-40B4-BE49-F238E27FC236}">
                <a16:creationId xmlns:a16="http://schemas.microsoft.com/office/drawing/2014/main" id="{236AD342-30C8-84BB-13BC-8FBF769391D0}"/>
              </a:ext>
            </a:extLst>
          </p:cNvPr>
          <p:cNvSpPr>
            <a:spLocks noGrp="1"/>
          </p:cNvSpPr>
          <p:nvPr>
            <p:ph type="sldNum" sz="quarter" idx="12"/>
          </p:nvPr>
        </p:nvSpPr>
        <p:spPr/>
        <p:txBody>
          <a:bodyPr/>
          <a:lstStyle/>
          <a:p>
            <a:fld id="{8262CFD8-7A98-47E6-A2CC-B17DDA24BA0E}" type="slidenum">
              <a:rPr lang="en-US" smtClean="0"/>
              <a:pPr/>
              <a:t>10</a:t>
            </a:fld>
            <a:endParaRPr lang="en-US"/>
          </a:p>
        </p:txBody>
      </p:sp>
      <p:pic>
        <p:nvPicPr>
          <p:cNvPr id="4098" name="Picture 2">
            <a:extLst>
              <a:ext uri="{FF2B5EF4-FFF2-40B4-BE49-F238E27FC236}">
                <a16:creationId xmlns:a16="http://schemas.microsoft.com/office/drawing/2014/main" id="{7FAF5BB2-7091-9EBF-0A62-80A2C32E2E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962" y="3109912"/>
            <a:ext cx="7315200" cy="162814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4B2C404-F919-0172-6C3E-C1EE55667D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962" y="4542791"/>
            <a:ext cx="7315200" cy="162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175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78C85C2-7BB4-95FA-438F-B020A215B2F8}"/>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0D5CCAF7-B0BF-A8FA-0D8F-8624BBD6387D}"/>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2D257CA2-A7D6-D5AA-BC9F-41861E82616F}"/>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3D10D4DF-AF42-9DFE-3A59-EFE39EA68170}"/>
              </a:ext>
            </a:extLst>
          </p:cNvPr>
          <p:cNvSpPr>
            <a:spLocks noGrp="1"/>
          </p:cNvSpPr>
          <p:nvPr>
            <p:ph type="sldNum" sz="quarter" idx="12"/>
          </p:nvPr>
        </p:nvSpPr>
        <p:spPr/>
        <p:txBody>
          <a:bodyPr/>
          <a:lstStyle/>
          <a:p>
            <a:fld id="{8262CFD8-7A98-47E6-A2CC-B17DDA24BA0E}" type="slidenum">
              <a:rPr lang="en-US" smtClean="0"/>
              <a:t>11</a:t>
            </a:fld>
            <a:endParaRPr lang="en-US"/>
          </a:p>
        </p:txBody>
      </p:sp>
      <p:pic>
        <p:nvPicPr>
          <p:cNvPr id="5122" name="Picture 2">
            <a:extLst>
              <a:ext uri="{FF2B5EF4-FFF2-40B4-BE49-F238E27FC236}">
                <a16:creationId xmlns:a16="http://schemas.microsoft.com/office/drawing/2014/main" id="{46EB5D68-E67B-7E50-AAB0-C138BE8A8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486" y="3700462"/>
            <a:ext cx="7315200"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402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BA7FCC5-8924-E2C9-C21D-B909590C3D8D}"/>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5774C6F6-55E6-6A55-5C7C-C05811279893}"/>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9A646D16-D5E7-FD4E-6141-7171DB58E8A1}"/>
              </a:ext>
            </a:extLst>
          </p:cNvPr>
          <p:cNvSpPr>
            <a:spLocks noGrp="1"/>
          </p:cNvSpPr>
          <p:nvPr>
            <p:ph idx="1"/>
          </p:nvPr>
        </p:nvSpPr>
        <p:spPr/>
        <p:txBody>
          <a:bodyPr/>
          <a:lstStyle/>
          <a:p>
            <a:endParaRPr lang="en-US" dirty="0"/>
          </a:p>
        </p:txBody>
      </p:sp>
      <p:sp>
        <p:nvSpPr>
          <p:cNvPr id="5" name="Slide Number Placeholder 4">
            <a:extLst>
              <a:ext uri="{FF2B5EF4-FFF2-40B4-BE49-F238E27FC236}">
                <a16:creationId xmlns:a16="http://schemas.microsoft.com/office/drawing/2014/main" id="{52C5311B-E43B-A7F5-55B0-66B76C095E5F}"/>
              </a:ext>
            </a:extLst>
          </p:cNvPr>
          <p:cNvSpPr>
            <a:spLocks noGrp="1"/>
          </p:cNvSpPr>
          <p:nvPr>
            <p:ph type="sldNum" sz="quarter" idx="12"/>
          </p:nvPr>
        </p:nvSpPr>
        <p:spPr/>
        <p:txBody>
          <a:bodyPr/>
          <a:lstStyle/>
          <a:p>
            <a:fld id="{8262CFD8-7A98-47E6-A2CC-B17DDA24BA0E}" type="slidenum">
              <a:rPr lang="en-US" smtClean="0"/>
              <a:t>12</a:t>
            </a:fld>
            <a:endParaRPr lang="en-US"/>
          </a:p>
        </p:txBody>
      </p:sp>
      <p:pic>
        <p:nvPicPr>
          <p:cNvPr id="6148" name="Picture 4">
            <a:extLst>
              <a:ext uri="{FF2B5EF4-FFF2-40B4-BE49-F238E27FC236}">
                <a16:creationId xmlns:a16="http://schemas.microsoft.com/office/drawing/2014/main" id="{ABF61AED-5C83-62E7-AE0E-AFE3E24EA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226667"/>
            <a:ext cx="7315200" cy="111887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35B17CB3-5528-AC1A-BC74-DE963EBA9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5108165"/>
            <a:ext cx="73152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BCF9982A-DD95-B824-A0E6-4F8DDBD681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167772"/>
            <a:ext cx="7315200" cy="1116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771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4C3A30F1-ABD0-3C02-02F7-795B32109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927283"/>
            <a:ext cx="7315200" cy="12877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4EBBAE-1DBB-8279-FFA2-CA06F1145E66}"/>
              </a:ext>
            </a:extLst>
          </p:cNvPr>
          <p:cNvSpPr>
            <a:spLocks noGrp="1"/>
          </p:cNvSpPr>
          <p:nvPr>
            <p:ph type="title"/>
          </p:nvPr>
        </p:nvSpPr>
        <p:spPr/>
        <p:txBody>
          <a:bodyPr/>
          <a:lstStyle/>
          <a:p>
            <a:r>
              <a:rPr lang="en-US" dirty="0"/>
              <a:t>In motion</a:t>
            </a:r>
          </a:p>
        </p:txBody>
      </p:sp>
      <p:sp>
        <p:nvSpPr>
          <p:cNvPr id="3" name="Content Placeholder 2">
            <a:extLst>
              <a:ext uri="{FF2B5EF4-FFF2-40B4-BE49-F238E27FC236}">
                <a16:creationId xmlns:a16="http://schemas.microsoft.com/office/drawing/2014/main" id="{86D6855E-5268-41A1-B682-64EB3C2D3F6D}"/>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3A93BECB-9D1E-2409-FC58-0556968C220B}"/>
              </a:ext>
            </a:extLst>
          </p:cNvPr>
          <p:cNvSpPr>
            <a:spLocks noGrp="1"/>
          </p:cNvSpPr>
          <p:nvPr>
            <p:ph type="ftr" sz="quarter" idx="11"/>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06496602-393F-6F79-4694-FE7AA4BFC8D5}"/>
              </a:ext>
            </a:extLst>
          </p:cNvPr>
          <p:cNvSpPr>
            <a:spLocks noGrp="1"/>
          </p:cNvSpPr>
          <p:nvPr>
            <p:ph type="sldNum" sz="quarter" idx="12"/>
          </p:nvPr>
        </p:nvSpPr>
        <p:spPr/>
        <p:txBody>
          <a:bodyPr/>
          <a:lstStyle/>
          <a:p>
            <a:fld id="{8262CFD8-7A98-47E6-A2CC-B17DDA24BA0E}" type="slidenum">
              <a:rPr lang="en-US" smtClean="0"/>
              <a:t>13</a:t>
            </a:fld>
            <a:endParaRPr lang="en-US"/>
          </a:p>
        </p:txBody>
      </p:sp>
      <p:pic>
        <p:nvPicPr>
          <p:cNvPr id="7170" name="Picture 2">
            <a:extLst>
              <a:ext uri="{FF2B5EF4-FFF2-40B4-BE49-F238E27FC236}">
                <a16:creationId xmlns:a16="http://schemas.microsoft.com/office/drawing/2014/main" id="{33C15C4D-0338-F08C-E099-5EC73A65B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489200"/>
            <a:ext cx="7315200" cy="2630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458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41F4F5-C6F4-7B1D-CD33-64FE462A99F5}"/>
              </a:ext>
            </a:extLst>
          </p:cNvPr>
          <p:cNvSpPr>
            <a:spLocks noGrp="1"/>
          </p:cNvSpPr>
          <p:nvPr>
            <p:ph type="body" idx="10"/>
          </p:nvPr>
        </p:nvSpPr>
        <p:spPr/>
        <p:txBody>
          <a:bodyPr/>
          <a:lstStyle/>
          <a:p>
            <a:endParaRPr lang="en-US"/>
          </a:p>
        </p:txBody>
      </p:sp>
      <p:sp>
        <p:nvSpPr>
          <p:cNvPr id="4" name="Title 3">
            <a:extLst>
              <a:ext uri="{FF2B5EF4-FFF2-40B4-BE49-F238E27FC236}">
                <a16:creationId xmlns:a16="http://schemas.microsoft.com/office/drawing/2014/main" id="{FD98B02D-F7B1-CACE-01EA-155A5FE35C49}"/>
              </a:ext>
            </a:extLst>
          </p:cNvPr>
          <p:cNvSpPr>
            <a:spLocks noGrp="1"/>
          </p:cNvSpPr>
          <p:nvPr>
            <p:ph type="title"/>
          </p:nvPr>
        </p:nvSpPr>
        <p:spPr/>
        <p:txBody>
          <a:bodyPr/>
          <a:lstStyle/>
          <a:p>
            <a:r>
              <a:rPr lang="en-US" dirty="0"/>
              <a:t>	 objectives</a:t>
            </a:r>
          </a:p>
        </p:txBody>
      </p:sp>
      <p:graphicFrame>
        <p:nvGraphicFramePr>
          <p:cNvPr id="5" name="Text Placeholder 1">
            <a:extLst>
              <a:ext uri="{FF2B5EF4-FFF2-40B4-BE49-F238E27FC236}">
                <a16:creationId xmlns:a16="http://schemas.microsoft.com/office/drawing/2014/main" id="{3F181FA9-1069-5EAC-4FC9-369DF807D116}"/>
              </a:ext>
            </a:extLst>
          </p:cNvPr>
          <p:cNvGraphicFramePr/>
          <p:nvPr>
            <p:extLst>
              <p:ext uri="{D42A27DB-BD31-4B8C-83A1-F6EECF244321}">
                <p14:modId xmlns:p14="http://schemas.microsoft.com/office/powerpoint/2010/main" val="1072092427"/>
              </p:ext>
            </p:extLst>
          </p:nvPr>
        </p:nvGraphicFramePr>
        <p:xfrm>
          <a:off x="628649" y="991786"/>
          <a:ext cx="8058151" cy="2137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a:extLst>
              <a:ext uri="{FF2B5EF4-FFF2-40B4-BE49-F238E27FC236}">
                <a16:creationId xmlns:a16="http://schemas.microsoft.com/office/drawing/2014/main" id="{AA8E345C-C9FD-F1F1-2FC0-9480CA05DB1B}"/>
              </a:ext>
            </a:extLst>
          </p:cNvPr>
          <p:cNvSpPr>
            <a:spLocks noGrp="1"/>
          </p:cNvSpPr>
          <p:nvPr>
            <p:ph type="ftr" sz="quarter" idx="3"/>
          </p:nvPr>
        </p:nvSpPr>
        <p:spPr/>
        <p:txBody>
          <a:bodyPr/>
          <a:lstStyle/>
          <a:p>
            <a:r>
              <a:rPr lang="en-US"/>
              <a:t>Physics 301 - Advanced Signal and Image Processing</a:t>
            </a:r>
            <a:endParaRPr lang="en-US" dirty="0"/>
          </a:p>
        </p:txBody>
      </p:sp>
      <p:sp>
        <p:nvSpPr>
          <p:cNvPr id="6" name="Slide Number Placeholder 5">
            <a:extLst>
              <a:ext uri="{FF2B5EF4-FFF2-40B4-BE49-F238E27FC236}">
                <a16:creationId xmlns:a16="http://schemas.microsoft.com/office/drawing/2014/main" id="{CBA0F427-5C8A-A64F-D76A-DA973EB93A90}"/>
              </a:ext>
            </a:extLst>
          </p:cNvPr>
          <p:cNvSpPr>
            <a:spLocks noGrp="1"/>
          </p:cNvSpPr>
          <p:nvPr>
            <p:ph type="sldNum" sz="quarter" idx="4"/>
          </p:nvPr>
        </p:nvSpPr>
        <p:spPr/>
        <p:txBody>
          <a:bodyPr/>
          <a:lstStyle/>
          <a:p>
            <a:fld id="{8262CFD8-7A98-47E6-A2CC-B17DDA24BA0E}" type="slidenum">
              <a:rPr lang="en-US" smtClean="0"/>
              <a:pPr/>
              <a:t>2</a:t>
            </a:fld>
            <a:endParaRPr lang="en-US"/>
          </a:p>
        </p:txBody>
      </p:sp>
    </p:spTree>
    <p:extLst>
      <p:ext uri="{BB962C8B-B14F-4D97-AF65-F5344CB8AC3E}">
        <p14:creationId xmlns:p14="http://schemas.microsoft.com/office/powerpoint/2010/main" val="237524554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1909E-2A3A-76BB-F2AA-4E9B17F26D00}"/>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ECE74CC9-655D-68B1-5F60-5C08DD885B5C}"/>
              </a:ext>
            </a:extLst>
          </p:cNvPr>
          <p:cNvSpPr>
            <a:spLocks noGrp="1"/>
          </p:cNvSpPr>
          <p:nvPr>
            <p:ph idx="1"/>
          </p:nvPr>
        </p:nvSpPr>
        <p:spPr/>
        <p:txBody>
          <a:bodyPr>
            <a:normAutofit/>
          </a:bodyPr>
          <a:lstStyle/>
          <a:p>
            <a:pPr marL="0" indent="0">
              <a:buNone/>
            </a:pPr>
            <a:r>
              <a:rPr lang="en-US" sz="1800" dirty="0"/>
              <a:t>Human eyes have cones and rods which allows depiction of trichromatic color and brightness, respectively. The same mechanism governs how digital cameras capture color and how devices display them accordingly. For example, a colorful image shown below is a combination of responses from the three primary channels, namely Red, Green, and Blue.</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Looking closely, red colors from the RGB image have higher intensities on the red channel but have low response on the others. The same is true for the green and blue colors, respectively.  Secondary colors like yellow, cyan, and magenta are a mixture of high response from two channels.</a:t>
            </a:r>
          </a:p>
        </p:txBody>
      </p:sp>
      <p:pic>
        <p:nvPicPr>
          <p:cNvPr id="4" name="Picture 8">
            <a:extLst>
              <a:ext uri="{FF2B5EF4-FFF2-40B4-BE49-F238E27FC236}">
                <a16:creationId xmlns:a16="http://schemas.microsoft.com/office/drawing/2014/main" id="{BCFD4753-B066-77A6-14F8-83927E4DB6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78233"/>
            <a:ext cx="8229600" cy="2027409"/>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96B50D5C-2371-8985-6D18-2BC2C0242932}"/>
              </a:ext>
            </a:extLst>
          </p:cNvPr>
          <p:cNvSpPr>
            <a:spLocks noGrp="1"/>
          </p:cNvSpPr>
          <p:nvPr>
            <p:ph type="ftr" sz="quarter" idx="11"/>
          </p:nvPr>
        </p:nvSpPr>
        <p:spPr/>
        <p:txBody>
          <a:bodyPr/>
          <a:lstStyle/>
          <a:p>
            <a:r>
              <a:rPr lang="en-US"/>
              <a:t>Physics 301 - Advanced Signal and Image Processing</a:t>
            </a:r>
            <a:endParaRPr lang="en-US" dirty="0"/>
          </a:p>
        </p:txBody>
      </p:sp>
      <p:sp>
        <p:nvSpPr>
          <p:cNvPr id="6" name="Slide Number Placeholder 5">
            <a:extLst>
              <a:ext uri="{FF2B5EF4-FFF2-40B4-BE49-F238E27FC236}">
                <a16:creationId xmlns:a16="http://schemas.microsoft.com/office/drawing/2014/main" id="{4C6797D3-E5D4-B774-35E4-7F7BE8498AB2}"/>
              </a:ext>
            </a:extLst>
          </p:cNvPr>
          <p:cNvSpPr>
            <a:spLocks noGrp="1"/>
          </p:cNvSpPr>
          <p:nvPr>
            <p:ph type="sldNum" sz="quarter" idx="12"/>
          </p:nvPr>
        </p:nvSpPr>
        <p:spPr/>
        <p:txBody>
          <a:bodyPr/>
          <a:lstStyle/>
          <a:p>
            <a:fld id="{8262CFD8-7A98-47E6-A2CC-B17DDA24BA0E}" type="slidenum">
              <a:rPr lang="en-US" smtClean="0"/>
              <a:t>3</a:t>
            </a:fld>
            <a:endParaRPr lang="en-US"/>
          </a:p>
        </p:txBody>
      </p:sp>
    </p:spTree>
    <p:extLst>
      <p:ext uri="{BB962C8B-B14F-4D97-AF65-F5344CB8AC3E}">
        <p14:creationId xmlns:p14="http://schemas.microsoft.com/office/powerpoint/2010/main" val="1971012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92AAA8A-69A7-677C-6CD7-232B0B21A270}"/>
              </a:ext>
            </a:extLst>
          </p:cNvPr>
          <p:cNvSpPr>
            <a:spLocks noGrp="1"/>
          </p:cNvSpPr>
          <p:nvPr>
            <p:ph type="ftr" sz="quarter" idx="11"/>
          </p:nvPr>
        </p:nvSpPr>
        <p:spPr/>
        <p:txBody>
          <a:bodyPr/>
          <a:lstStyle/>
          <a:p>
            <a:r>
              <a:rPr lang="en-US"/>
              <a:t>Physics 301 - Advanced Signal and Image Processing</a:t>
            </a:r>
            <a:endParaRPr lang="en-US" dirty="0"/>
          </a:p>
        </p:txBody>
      </p:sp>
      <p:sp>
        <p:nvSpPr>
          <p:cNvPr id="2" name="Title 1">
            <a:extLst>
              <a:ext uri="{FF2B5EF4-FFF2-40B4-BE49-F238E27FC236}">
                <a16:creationId xmlns:a16="http://schemas.microsoft.com/office/drawing/2014/main" id="{70A46B2B-0DE5-A5DD-727F-E86453D90217}"/>
              </a:ext>
            </a:extLst>
          </p:cNvPr>
          <p:cNvSpPr>
            <a:spLocks noGrp="1"/>
          </p:cNvSpPr>
          <p:nvPr>
            <p:ph type="title"/>
          </p:nvPr>
        </p:nvSpPr>
        <p:spPr/>
        <p:txBody>
          <a:bodyPr/>
          <a:lstStyle/>
          <a:p>
            <a:r>
              <a:rPr lang="en-US" dirty="0"/>
              <a:t>Histogram</a:t>
            </a:r>
          </a:p>
        </p:txBody>
      </p:sp>
      <p:sp>
        <p:nvSpPr>
          <p:cNvPr id="8" name="Content Placeholder 7">
            <a:extLst>
              <a:ext uri="{FF2B5EF4-FFF2-40B4-BE49-F238E27FC236}">
                <a16:creationId xmlns:a16="http://schemas.microsoft.com/office/drawing/2014/main" id="{35D8F454-9F13-4A90-3A0A-40FE3F748C83}"/>
              </a:ext>
            </a:extLst>
          </p:cNvPr>
          <p:cNvSpPr>
            <a:spLocks noGrp="1"/>
          </p:cNvSpPr>
          <p:nvPr>
            <p:ph idx="1"/>
          </p:nvPr>
        </p:nvSpPr>
        <p:spPr/>
        <p:txBody>
          <a:bodyPr>
            <a:normAutofit/>
          </a:bodyPr>
          <a:lstStyle/>
          <a:p>
            <a:pPr marL="0" indent="0">
              <a:buNone/>
            </a:pPr>
            <a:r>
              <a:rPr lang="en-US" sz="1800" dirty="0"/>
              <a:t>Shown below are sample Region of Interest (ROI) which have narrow and distinct color distributions as shown by the histograms. In this activity, we first exploit ROI histograms to segment images in a technique called thresholding.</a:t>
            </a:r>
          </a:p>
        </p:txBody>
      </p:sp>
      <p:sp>
        <p:nvSpPr>
          <p:cNvPr id="7" name="Slide Number Placeholder 6">
            <a:extLst>
              <a:ext uri="{FF2B5EF4-FFF2-40B4-BE49-F238E27FC236}">
                <a16:creationId xmlns:a16="http://schemas.microsoft.com/office/drawing/2014/main" id="{BEEBAF00-9760-72C8-8300-3CDEE418F20F}"/>
              </a:ext>
            </a:extLst>
          </p:cNvPr>
          <p:cNvSpPr>
            <a:spLocks noGrp="1"/>
          </p:cNvSpPr>
          <p:nvPr>
            <p:ph type="sldNum" sz="quarter" idx="12"/>
          </p:nvPr>
        </p:nvSpPr>
        <p:spPr/>
        <p:txBody>
          <a:bodyPr/>
          <a:lstStyle/>
          <a:p>
            <a:fld id="{8262CFD8-7A98-47E6-A2CC-B17DDA24BA0E}" type="slidenum">
              <a:rPr lang="en-US" smtClean="0"/>
              <a:t>4</a:t>
            </a:fld>
            <a:endParaRPr lang="en-US"/>
          </a:p>
        </p:txBody>
      </p:sp>
      <p:grpSp>
        <p:nvGrpSpPr>
          <p:cNvPr id="5" name="Group 4">
            <a:extLst>
              <a:ext uri="{FF2B5EF4-FFF2-40B4-BE49-F238E27FC236}">
                <a16:creationId xmlns:a16="http://schemas.microsoft.com/office/drawing/2014/main" id="{EFD3BEF1-7BED-8EBF-E5DA-EA9B8F1DEC6D}"/>
              </a:ext>
            </a:extLst>
          </p:cNvPr>
          <p:cNvGrpSpPr>
            <a:grpSpLocks noChangeAspect="1"/>
          </p:cNvGrpSpPr>
          <p:nvPr/>
        </p:nvGrpSpPr>
        <p:grpSpPr>
          <a:xfrm>
            <a:off x="1828800" y="2328443"/>
            <a:ext cx="5486400" cy="2589269"/>
            <a:chOff x="914400" y="1870394"/>
            <a:chExt cx="7315200" cy="3452359"/>
          </a:xfrm>
        </p:grpSpPr>
        <p:pic>
          <p:nvPicPr>
            <p:cNvPr id="1030" name="Picture 6">
              <a:extLst>
                <a:ext uri="{FF2B5EF4-FFF2-40B4-BE49-F238E27FC236}">
                  <a16:creationId xmlns:a16="http://schemas.microsoft.com/office/drawing/2014/main" id="{49A088BD-8F38-6BBE-9C4F-4A2A6378D5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6833"/>
            <a:stretch/>
          </p:blipFill>
          <p:spPr bwMode="auto">
            <a:xfrm>
              <a:off x="914400" y="1870394"/>
              <a:ext cx="7315200" cy="12620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83C14D6F-0007-7A00-1B75-B763FFFCC1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833"/>
            <a:stretch/>
          </p:blipFill>
          <p:spPr bwMode="auto">
            <a:xfrm>
              <a:off x="914400" y="2837816"/>
              <a:ext cx="7315200" cy="12620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a:extLst>
                <a:ext uri="{FF2B5EF4-FFF2-40B4-BE49-F238E27FC236}">
                  <a16:creationId xmlns:a16="http://schemas.microsoft.com/office/drawing/2014/main" id="{E0A538C2-5CA1-31E4-A63C-C0C8BB342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805238"/>
              <a:ext cx="7315200" cy="151751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1938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BA73E-D751-8CE1-6927-05259BE77DBC}"/>
              </a:ext>
            </a:extLst>
          </p:cNvPr>
          <p:cNvSpPr>
            <a:spLocks noGrp="1"/>
          </p:cNvSpPr>
          <p:nvPr>
            <p:ph type="title"/>
          </p:nvPr>
        </p:nvSpPr>
        <p:spPr/>
        <p:txBody>
          <a:bodyPr/>
          <a:lstStyle/>
          <a:p>
            <a:r>
              <a:rPr lang="en-US" dirty="0"/>
              <a:t>Thresholding</a:t>
            </a:r>
          </a:p>
        </p:txBody>
      </p:sp>
      <p:sp>
        <p:nvSpPr>
          <p:cNvPr id="3" name="Content Placeholder 2">
            <a:extLst>
              <a:ext uri="{FF2B5EF4-FFF2-40B4-BE49-F238E27FC236}">
                <a16:creationId xmlns:a16="http://schemas.microsoft.com/office/drawing/2014/main" id="{1D2F9790-6F41-2447-36C8-ECDFBD9B6C36}"/>
              </a:ext>
            </a:extLst>
          </p:cNvPr>
          <p:cNvSpPr>
            <a:spLocks noGrp="1"/>
          </p:cNvSpPr>
          <p:nvPr>
            <p:ph idx="1"/>
          </p:nvPr>
        </p:nvSpPr>
        <p:spPr/>
        <p:txBody>
          <a:bodyPr/>
          <a:lstStyle/>
          <a:p>
            <a:endParaRPr lang="en-US" dirty="0"/>
          </a:p>
        </p:txBody>
      </p:sp>
      <p:pic>
        <p:nvPicPr>
          <p:cNvPr id="4" name="Picture 12">
            <a:extLst>
              <a:ext uri="{FF2B5EF4-FFF2-40B4-BE49-F238E27FC236}">
                <a16:creationId xmlns:a16="http://schemas.microsoft.com/office/drawing/2014/main" id="{FB962BC3-244E-FF9B-606C-4FF7FE70C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368610"/>
            <a:ext cx="7315200" cy="180835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072A80AF-4F53-6504-859C-B7D08E449AA2}"/>
              </a:ext>
            </a:extLst>
          </p:cNvPr>
          <p:cNvSpPr>
            <a:spLocks noGrp="1"/>
          </p:cNvSpPr>
          <p:nvPr>
            <p:ph type="ftr" sz="quarter" idx="11"/>
          </p:nvPr>
        </p:nvSpPr>
        <p:spPr/>
        <p:txBody>
          <a:bodyPr/>
          <a:lstStyle/>
          <a:p>
            <a:r>
              <a:rPr lang="en-US"/>
              <a:t>Physics 301 - Advanced Signal and Image Processing</a:t>
            </a:r>
            <a:endParaRPr lang="en-US" dirty="0"/>
          </a:p>
        </p:txBody>
      </p:sp>
      <p:sp>
        <p:nvSpPr>
          <p:cNvPr id="6" name="Slide Number Placeholder 5">
            <a:extLst>
              <a:ext uri="{FF2B5EF4-FFF2-40B4-BE49-F238E27FC236}">
                <a16:creationId xmlns:a16="http://schemas.microsoft.com/office/drawing/2014/main" id="{BDFD49C7-D57A-822B-139B-ADFFD028AFB2}"/>
              </a:ext>
            </a:extLst>
          </p:cNvPr>
          <p:cNvSpPr>
            <a:spLocks noGrp="1"/>
          </p:cNvSpPr>
          <p:nvPr>
            <p:ph type="sldNum" sz="quarter" idx="12"/>
          </p:nvPr>
        </p:nvSpPr>
        <p:spPr/>
        <p:txBody>
          <a:bodyPr/>
          <a:lstStyle/>
          <a:p>
            <a:fld id="{8262CFD8-7A98-47E6-A2CC-B17DDA24BA0E}" type="slidenum">
              <a:rPr lang="en-US" smtClean="0"/>
              <a:t>5</a:t>
            </a:fld>
            <a:endParaRPr lang="en-US"/>
          </a:p>
        </p:txBody>
      </p:sp>
      <p:pic>
        <p:nvPicPr>
          <p:cNvPr id="1032" name="Picture 8">
            <a:extLst>
              <a:ext uri="{FF2B5EF4-FFF2-40B4-BE49-F238E27FC236}">
                <a16:creationId xmlns:a16="http://schemas.microsoft.com/office/drawing/2014/main" id="{49F5C765-DCC0-2CE4-F8D4-AD8F8C1B4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0080" y="136524"/>
            <a:ext cx="4572000" cy="1292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011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F19B-233D-F2F7-8213-ABA6BD16DC79}"/>
              </a:ext>
            </a:extLst>
          </p:cNvPr>
          <p:cNvSpPr>
            <a:spLocks noGrp="1"/>
          </p:cNvSpPr>
          <p:nvPr>
            <p:ph type="title"/>
          </p:nvPr>
        </p:nvSpPr>
        <p:spPr/>
        <p:txBody>
          <a:bodyPr/>
          <a:lstStyle/>
          <a:p>
            <a:r>
              <a:rPr lang="en-US" dirty="0"/>
              <a:t>Parametric</a:t>
            </a:r>
          </a:p>
        </p:txBody>
      </p:sp>
      <p:sp>
        <p:nvSpPr>
          <p:cNvPr id="3" name="Content Placeholder 2">
            <a:extLst>
              <a:ext uri="{FF2B5EF4-FFF2-40B4-BE49-F238E27FC236}">
                <a16:creationId xmlns:a16="http://schemas.microsoft.com/office/drawing/2014/main" id="{3DBDFB5B-40B4-A32B-B7D3-E5A915F1273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30AFEEB-B349-E31F-D31D-4A35F91C6741}"/>
              </a:ext>
            </a:extLst>
          </p:cNvPr>
          <p:cNvSpPr>
            <a:spLocks noGrp="1"/>
          </p:cNvSpPr>
          <p:nvPr>
            <p:ph type="ftr" sz="quarter" idx="11"/>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D5E06690-DCD4-AC1B-226B-E96CAACF3B96}"/>
              </a:ext>
            </a:extLst>
          </p:cNvPr>
          <p:cNvSpPr>
            <a:spLocks noGrp="1"/>
          </p:cNvSpPr>
          <p:nvPr>
            <p:ph type="sldNum" sz="quarter" idx="12"/>
          </p:nvPr>
        </p:nvSpPr>
        <p:spPr/>
        <p:txBody>
          <a:bodyPr/>
          <a:lstStyle/>
          <a:p>
            <a:fld id="{8262CFD8-7A98-47E6-A2CC-B17DDA24BA0E}" type="slidenum">
              <a:rPr lang="en-US" smtClean="0"/>
              <a:t>6</a:t>
            </a:fld>
            <a:endParaRPr lang="en-US"/>
          </a:p>
        </p:txBody>
      </p:sp>
    </p:spTree>
    <p:extLst>
      <p:ext uri="{BB962C8B-B14F-4D97-AF65-F5344CB8AC3E}">
        <p14:creationId xmlns:p14="http://schemas.microsoft.com/office/powerpoint/2010/main" val="3203095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3C62-8E5C-9947-5DF0-5EF45664443B}"/>
              </a:ext>
            </a:extLst>
          </p:cNvPr>
          <p:cNvSpPr>
            <a:spLocks noGrp="1"/>
          </p:cNvSpPr>
          <p:nvPr>
            <p:ph type="title"/>
          </p:nvPr>
        </p:nvSpPr>
        <p:spPr/>
        <p:txBody>
          <a:bodyPr/>
          <a:lstStyle/>
          <a:p>
            <a:r>
              <a:rPr lang="en-US" dirty="0"/>
              <a:t>Non-parametric Segmentation</a:t>
            </a:r>
          </a:p>
        </p:txBody>
      </p:sp>
      <p:sp>
        <p:nvSpPr>
          <p:cNvPr id="3" name="Content Placeholder 2">
            <a:extLst>
              <a:ext uri="{FF2B5EF4-FFF2-40B4-BE49-F238E27FC236}">
                <a16:creationId xmlns:a16="http://schemas.microsoft.com/office/drawing/2014/main" id="{04CE50CD-548B-0161-5EFE-560BF12C0A87}"/>
              </a:ext>
            </a:extLst>
          </p:cNvPr>
          <p:cNvSpPr>
            <a:spLocks noGrp="1"/>
          </p:cNvSpPr>
          <p:nvPr>
            <p:ph idx="1"/>
          </p:nvPr>
        </p:nvSpPr>
        <p:spPr/>
        <p:txBody>
          <a:bodyPr>
            <a:normAutofit/>
          </a:bodyPr>
          <a:lstStyle/>
          <a:p>
            <a:r>
              <a:rPr lang="en-US" sz="1800" dirty="0"/>
              <a:t>Next, we employ a parametric method in which properties from the region of interest (ROI) were used. Here I transformed first the RGB values into (NCC) to represent the image in terms of r and g values, and the mean and standard deviation of r and g shall be used to compute for the joint probabilistic map assuming a gaussian probability distribution [1]. Non-parametric method uses the histogram back-projection technique which was tackled in the previous activities [1]. The said method is non-computational since it treats histograms as just look-up tables [1]. </a:t>
            </a:r>
          </a:p>
          <a:p>
            <a:endParaRPr lang="en-US" sz="1800" dirty="0"/>
          </a:p>
          <a:p>
            <a:endParaRPr lang="en-US" sz="1800" dirty="0"/>
          </a:p>
        </p:txBody>
      </p:sp>
      <p:sp>
        <p:nvSpPr>
          <p:cNvPr id="4" name="Footer Placeholder 3">
            <a:extLst>
              <a:ext uri="{FF2B5EF4-FFF2-40B4-BE49-F238E27FC236}">
                <a16:creationId xmlns:a16="http://schemas.microsoft.com/office/drawing/2014/main" id="{6A3870F3-C4E7-81D0-FA9D-97F3A553422B}"/>
              </a:ext>
            </a:extLst>
          </p:cNvPr>
          <p:cNvSpPr>
            <a:spLocks noGrp="1"/>
          </p:cNvSpPr>
          <p:nvPr>
            <p:ph type="ftr" sz="quarter" idx="11"/>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3D4C420A-3D1F-42C4-6A53-131C9A953728}"/>
              </a:ext>
            </a:extLst>
          </p:cNvPr>
          <p:cNvSpPr>
            <a:spLocks noGrp="1"/>
          </p:cNvSpPr>
          <p:nvPr>
            <p:ph type="sldNum" sz="quarter" idx="12"/>
          </p:nvPr>
        </p:nvSpPr>
        <p:spPr/>
        <p:txBody>
          <a:bodyPr/>
          <a:lstStyle/>
          <a:p>
            <a:fld id="{8262CFD8-7A98-47E6-A2CC-B17DDA24BA0E}" type="slidenum">
              <a:rPr lang="en-US" smtClean="0"/>
              <a:t>7</a:t>
            </a:fld>
            <a:endParaRPr lang="en-US"/>
          </a:p>
        </p:txBody>
      </p:sp>
    </p:spTree>
    <p:extLst>
      <p:ext uri="{BB962C8B-B14F-4D97-AF65-F5344CB8AC3E}">
        <p14:creationId xmlns:p14="http://schemas.microsoft.com/office/powerpoint/2010/main" val="4255677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9AC0C-D385-6066-9EEE-18A9C91E447E}"/>
              </a:ext>
            </a:extLst>
          </p:cNvPr>
          <p:cNvSpPr>
            <a:spLocks noGrp="1"/>
          </p:cNvSpPr>
          <p:nvPr>
            <p:ph type="title"/>
          </p:nvPr>
        </p:nvSpPr>
        <p:spPr/>
        <p:txBody>
          <a:bodyPr/>
          <a:lstStyle/>
          <a:p>
            <a:r>
              <a:rPr lang="en-US"/>
              <a:t>Non-Parametric</a:t>
            </a:r>
            <a:endParaRPr lang="en-US" dirty="0"/>
          </a:p>
        </p:txBody>
      </p:sp>
      <p:sp>
        <p:nvSpPr>
          <p:cNvPr id="3" name="Content Placeholder 2">
            <a:extLst>
              <a:ext uri="{FF2B5EF4-FFF2-40B4-BE49-F238E27FC236}">
                <a16:creationId xmlns:a16="http://schemas.microsoft.com/office/drawing/2014/main" id="{69F51AA1-2DB5-FBC8-EF32-5DAE2A2293EF}"/>
              </a:ext>
            </a:extLst>
          </p:cNvPr>
          <p:cNvSpPr>
            <a:spLocks noGrp="1"/>
          </p:cNvSpPr>
          <p:nvPr>
            <p:ph idx="1"/>
          </p:nvPr>
        </p:nvSpPr>
        <p:spPr/>
        <p:txBody>
          <a:bodyPr/>
          <a:lstStyle/>
          <a:p>
            <a:endParaRPr lang="en-US" dirty="0"/>
          </a:p>
        </p:txBody>
      </p:sp>
      <p:pic>
        <p:nvPicPr>
          <p:cNvPr id="2052" name="Picture 4">
            <a:extLst>
              <a:ext uri="{FF2B5EF4-FFF2-40B4-BE49-F238E27FC236}">
                <a16:creationId xmlns:a16="http://schemas.microsoft.com/office/drawing/2014/main" id="{09C3B9FA-4BF8-88DC-CF06-7D18FB5E8E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57449"/>
            <a:ext cx="8229600" cy="237315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8D73511-702E-85E6-4B04-E6C95DCD1C7C}"/>
              </a:ext>
            </a:extLst>
          </p:cNvPr>
          <p:cNvSpPr>
            <a:spLocks noGrp="1"/>
          </p:cNvSpPr>
          <p:nvPr>
            <p:ph type="ftr" sz="quarter" idx="11"/>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B9437CBF-74A5-11C0-32CF-FC6440BFEC9C}"/>
              </a:ext>
            </a:extLst>
          </p:cNvPr>
          <p:cNvSpPr>
            <a:spLocks noGrp="1"/>
          </p:cNvSpPr>
          <p:nvPr>
            <p:ph type="sldNum" sz="quarter" idx="12"/>
          </p:nvPr>
        </p:nvSpPr>
        <p:spPr/>
        <p:txBody>
          <a:bodyPr/>
          <a:lstStyle/>
          <a:p>
            <a:fld id="{8262CFD8-7A98-47E6-A2CC-B17DDA24BA0E}" type="slidenum">
              <a:rPr lang="en-US" smtClean="0"/>
              <a:t>8</a:t>
            </a:fld>
            <a:endParaRPr lang="en-US"/>
          </a:p>
        </p:txBody>
      </p:sp>
    </p:spTree>
    <p:extLst>
      <p:ext uri="{BB962C8B-B14F-4D97-AF65-F5344CB8AC3E}">
        <p14:creationId xmlns:p14="http://schemas.microsoft.com/office/powerpoint/2010/main" val="1420461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a:extLst>
              <a:ext uri="{FF2B5EF4-FFF2-40B4-BE49-F238E27FC236}">
                <a16:creationId xmlns:a16="http://schemas.microsoft.com/office/drawing/2014/main" id="{21535724-DC40-8324-0762-0DA8FE892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50" y="4650422"/>
            <a:ext cx="7315200" cy="152654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FB3E4DEB-2478-E429-D3E7-3C47BB749CC7}"/>
              </a:ext>
            </a:extLst>
          </p:cNvPr>
          <p:cNvSpPr>
            <a:spLocks noGrp="1"/>
          </p:cNvSpPr>
          <p:nvPr>
            <p:ph type="ftr" sz="quarter" idx="11"/>
          </p:nvPr>
        </p:nvSpPr>
        <p:spPr/>
        <p:txBody>
          <a:bodyPr/>
          <a:lstStyle/>
          <a:p>
            <a:r>
              <a:rPr lang="en-US"/>
              <a:t>Physics 301 - Advanced Signal and Image Processing</a:t>
            </a:r>
            <a:endParaRPr lang="en-US" dirty="0"/>
          </a:p>
        </p:txBody>
      </p:sp>
      <p:sp>
        <p:nvSpPr>
          <p:cNvPr id="8" name="Title 7">
            <a:extLst>
              <a:ext uri="{FF2B5EF4-FFF2-40B4-BE49-F238E27FC236}">
                <a16:creationId xmlns:a16="http://schemas.microsoft.com/office/drawing/2014/main" id="{9C73AC39-060C-19E7-85BB-8108074ABED4}"/>
              </a:ext>
            </a:extLst>
          </p:cNvPr>
          <p:cNvSpPr>
            <a:spLocks noGrp="1"/>
          </p:cNvSpPr>
          <p:nvPr>
            <p:ph type="title"/>
          </p:nvPr>
        </p:nvSpPr>
        <p:spPr/>
        <p:txBody>
          <a:bodyPr/>
          <a:lstStyle/>
          <a:p>
            <a:endParaRPr lang="en-US"/>
          </a:p>
        </p:txBody>
      </p:sp>
      <p:sp>
        <p:nvSpPr>
          <p:cNvPr id="9" name="Content Placeholder 8">
            <a:extLst>
              <a:ext uri="{FF2B5EF4-FFF2-40B4-BE49-F238E27FC236}">
                <a16:creationId xmlns:a16="http://schemas.microsoft.com/office/drawing/2014/main" id="{556A5B65-1479-B841-B405-336FE6B9BD43}"/>
              </a:ext>
            </a:extLst>
          </p:cNvPr>
          <p:cNvSpPr>
            <a:spLocks noGrp="1"/>
          </p:cNvSpPr>
          <p:nvPr>
            <p:ph idx="1"/>
          </p:nvPr>
        </p:nvSpPr>
        <p:spPr/>
        <p:txBody>
          <a:bodyPr/>
          <a:lstStyle/>
          <a:p>
            <a:endParaRPr lang="en-US" dirty="0"/>
          </a:p>
        </p:txBody>
      </p:sp>
      <p:sp>
        <p:nvSpPr>
          <p:cNvPr id="5" name="Slide Number Placeholder 4">
            <a:extLst>
              <a:ext uri="{FF2B5EF4-FFF2-40B4-BE49-F238E27FC236}">
                <a16:creationId xmlns:a16="http://schemas.microsoft.com/office/drawing/2014/main" id="{481A6806-C6BB-DC80-62C2-47189327CD7F}"/>
              </a:ext>
            </a:extLst>
          </p:cNvPr>
          <p:cNvSpPr>
            <a:spLocks noGrp="1"/>
          </p:cNvSpPr>
          <p:nvPr>
            <p:ph type="sldNum" sz="quarter" idx="12"/>
          </p:nvPr>
        </p:nvSpPr>
        <p:spPr/>
        <p:txBody>
          <a:bodyPr/>
          <a:lstStyle/>
          <a:p>
            <a:fld id="{8262CFD8-7A98-47E6-A2CC-B17DDA24BA0E}" type="slidenum">
              <a:rPr lang="en-US" smtClean="0"/>
              <a:pPr/>
              <a:t>9</a:t>
            </a:fld>
            <a:endParaRPr lang="en-US"/>
          </a:p>
        </p:txBody>
      </p:sp>
      <p:pic>
        <p:nvPicPr>
          <p:cNvPr id="3078" name="Picture 6">
            <a:extLst>
              <a:ext uri="{FF2B5EF4-FFF2-40B4-BE49-F238E27FC236}">
                <a16:creationId xmlns:a16="http://schemas.microsoft.com/office/drawing/2014/main" id="{4C489BA2-F264-0733-A3CB-9DA39A845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 y="3305716"/>
            <a:ext cx="7315200" cy="1531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4385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574</TotalTime>
  <Words>397</Words>
  <Application>Microsoft Office PowerPoint</Application>
  <PresentationFormat>On-screen Show (4:3)</PresentationFormat>
  <Paragraphs>44</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Bahnschrift</vt:lpstr>
      <vt:lpstr>Bahnschrift Condensed</vt:lpstr>
      <vt:lpstr>Bahnschrift Light</vt:lpstr>
      <vt:lpstr>Bahnschrift SemiBold Condensed</vt:lpstr>
      <vt:lpstr>Calibri</vt:lpstr>
      <vt:lpstr>Wingdings</vt:lpstr>
      <vt:lpstr>Office Theme</vt:lpstr>
      <vt:lpstr> </vt:lpstr>
      <vt:lpstr>  objectives</vt:lpstr>
      <vt:lpstr>Background</vt:lpstr>
      <vt:lpstr>Histogram</vt:lpstr>
      <vt:lpstr>Thresholding</vt:lpstr>
      <vt:lpstr>Parametric</vt:lpstr>
      <vt:lpstr>Non-parametric Segmentation</vt:lpstr>
      <vt:lpstr>Non-Parametric</vt:lpstr>
      <vt:lpstr>PowerPoint Presentation</vt:lpstr>
      <vt:lpstr>PowerPoint Presentation</vt:lpstr>
      <vt:lpstr>PowerPoint Presentation</vt:lpstr>
      <vt:lpstr>PowerPoint Presentation</vt:lpstr>
      <vt:lpstr>In motion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 Jr Principe</dc:creator>
  <cp:lastModifiedBy>Rene Jr Principe</cp:lastModifiedBy>
  <cp:revision>7</cp:revision>
  <dcterms:created xsi:type="dcterms:W3CDTF">2022-05-28T03:01:51Z</dcterms:created>
  <dcterms:modified xsi:type="dcterms:W3CDTF">2022-06-06T01:51:42Z</dcterms:modified>
</cp:coreProperties>
</file>